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BFB28-D75E-4806-8937-D83244108ECB}" type="datetimeFigureOut">
              <a:rPr lang="en-CA" smtClean="0"/>
              <a:t>06/02/2015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BCC49-5800-495E-BAA4-5F4F6CCBAE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60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B2A902-1E6F-426D-977C-FAA4EA8FBD6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205940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86D651-BFCA-4D0B-BABA-A732BF44B14F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31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93187" name="Rectangle 102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041538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B8F791-11DD-42DE-A7B0-323A594D342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19290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3FE555-1B08-422E-A045-EB0ADAFA6A0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8491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5D90E7-0625-4C4F-9881-94CD39C49AD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797999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4975E4-A1B6-43F1-AB22-005D12EC2CD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041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304131" name="Rectangle 102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273063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B1C24-9B3C-49FD-AEA1-7BEA5398ED3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624319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A5E4F6-94CB-4DC8-9F51-52D42D54F6B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868531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690FA7-78E1-44E6-867F-132FFE81B10E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F8E80B-44F2-4F31-9F83-E52BD631A5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EP2150 – Entrepreneurship</a:t>
            </a:r>
            <a:br>
              <a:rPr lang="en-US" b="1" dirty="0" smtClean="0"/>
            </a:br>
            <a:r>
              <a:rPr lang="en-CA" sz="4000" dirty="0" smtClean="0"/>
              <a:t>Legal </a:t>
            </a:r>
            <a:r>
              <a:rPr lang="en-CA" sz="4000" dirty="0"/>
              <a:t>Issues for the Small Business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565150"/>
            <a:ext cx="7772400" cy="7747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4000"/>
              <a:t>Organize Your Business</a:t>
            </a:r>
            <a:endParaRPr lang="en-US" altLang="en-US" sz="3600"/>
          </a:p>
        </p:txBody>
      </p:sp>
      <p:grpSp>
        <p:nvGrpSpPr>
          <p:cNvPr id="90180" name="Group 68"/>
          <p:cNvGrpSpPr>
            <a:grpSpLocks/>
          </p:cNvGrpSpPr>
          <p:nvPr/>
        </p:nvGrpSpPr>
        <p:grpSpPr bwMode="auto">
          <a:xfrm>
            <a:off x="901700" y="1446213"/>
            <a:ext cx="7761288" cy="4987925"/>
            <a:chOff x="556" y="911"/>
            <a:chExt cx="4889" cy="3142"/>
          </a:xfrm>
        </p:grpSpPr>
        <p:grpSp>
          <p:nvGrpSpPr>
            <p:cNvPr id="90117" name="Group 5"/>
            <p:cNvGrpSpPr>
              <a:grpSpLocks/>
            </p:cNvGrpSpPr>
            <p:nvPr/>
          </p:nvGrpSpPr>
          <p:grpSpPr bwMode="auto">
            <a:xfrm>
              <a:off x="1499" y="911"/>
              <a:ext cx="2720" cy="224"/>
              <a:chOff x="1499" y="911"/>
              <a:chExt cx="2720" cy="224"/>
            </a:xfrm>
          </p:grpSpPr>
          <p:sp>
            <p:nvSpPr>
              <p:cNvPr id="90115" name="AutoShape 3"/>
              <p:cNvSpPr>
                <a:spLocks noChangeArrowheads="1"/>
              </p:cNvSpPr>
              <p:nvPr/>
            </p:nvSpPr>
            <p:spPr bwMode="auto">
              <a:xfrm>
                <a:off x="1499" y="911"/>
                <a:ext cx="2720" cy="22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90116" name="Rectangle 4"/>
              <p:cNvSpPr>
                <a:spLocks noChangeArrowheads="1"/>
              </p:cNvSpPr>
              <p:nvPr/>
            </p:nvSpPr>
            <p:spPr bwMode="auto">
              <a:xfrm>
                <a:off x="1700" y="942"/>
                <a:ext cx="231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200"/>
                  <a:t>Select the organizational structure for your business</a:t>
                </a:r>
              </a:p>
            </p:txBody>
          </p:sp>
        </p:grpSp>
        <p:grpSp>
          <p:nvGrpSpPr>
            <p:cNvPr id="90127" name="Group 15"/>
            <p:cNvGrpSpPr>
              <a:grpSpLocks/>
            </p:cNvGrpSpPr>
            <p:nvPr/>
          </p:nvGrpSpPr>
          <p:grpSpPr bwMode="auto">
            <a:xfrm>
              <a:off x="948" y="1308"/>
              <a:ext cx="3344" cy="294"/>
              <a:chOff x="948" y="1308"/>
              <a:chExt cx="3344" cy="294"/>
            </a:xfrm>
          </p:grpSpPr>
          <p:grpSp>
            <p:nvGrpSpPr>
              <p:cNvPr id="90120" name="Group 8"/>
              <p:cNvGrpSpPr>
                <a:grpSpLocks/>
              </p:cNvGrpSpPr>
              <p:nvPr/>
            </p:nvGrpSpPr>
            <p:grpSpPr bwMode="auto">
              <a:xfrm>
                <a:off x="948" y="1308"/>
                <a:ext cx="928" cy="294"/>
                <a:chOff x="948" y="1308"/>
                <a:chExt cx="928" cy="294"/>
              </a:xfrm>
            </p:grpSpPr>
            <p:sp>
              <p:nvSpPr>
                <p:cNvPr id="90118" name="AutoShape 6"/>
                <p:cNvSpPr>
                  <a:spLocks noChangeArrowheads="1"/>
                </p:cNvSpPr>
                <p:nvPr/>
              </p:nvSpPr>
              <p:spPr bwMode="auto">
                <a:xfrm>
                  <a:off x="948" y="1308"/>
                  <a:ext cx="928" cy="24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19" name="Rectangle 7"/>
                <p:cNvSpPr>
                  <a:spLocks noChangeArrowheads="1"/>
                </p:cNvSpPr>
                <p:nvPr/>
              </p:nvSpPr>
              <p:spPr bwMode="auto">
                <a:xfrm>
                  <a:off x="1056" y="1314"/>
                  <a:ext cx="711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Sole</a:t>
                  </a:r>
                </a:p>
                <a:p>
                  <a:r>
                    <a:rPr lang="en-US" altLang="en-US" sz="1200"/>
                    <a:t>Proprietorship</a:t>
                  </a:r>
                </a:p>
              </p:txBody>
            </p:sp>
          </p:grpSp>
          <p:grpSp>
            <p:nvGrpSpPr>
              <p:cNvPr id="90123" name="Group 11"/>
              <p:cNvGrpSpPr>
                <a:grpSpLocks/>
              </p:cNvGrpSpPr>
              <p:nvPr/>
            </p:nvGrpSpPr>
            <p:grpSpPr bwMode="auto">
              <a:xfrm>
                <a:off x="2160" y="1308"/>
                <a:ext cx="928" cy="248"/>
                <a:chOff x="2160" y="1308"/>
                <a:chExt cx="928" cy="248"/>
              </a:xfrm>
            </p:grpSpPr>
            <p:sp>
              <p:nvSpPr>
                <p:cNvPr id="90121" name="AutoShape 9"/>
                <p:cNvSpPr>
                  <a:spLocks noChangeArrowheads="1"/>
                </p:cNvSpPr>
                <p:nvPr/>
              </p:nvSpPr>
              <p:spPr bwMode="auto">
                <a:xfrm>
                  <a:off x="2160" y="1308"/>
                  <a:ext cx="928" cy="24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22" name="Rectangle 10"/>
                <p:cNvSpPr>
                  <a:spLocks noChangeArrowheads="1"/>
                </p:cNvSpPr>
                <p:nvPr/>
              </p:nvSpPr>
              <p:spPr bwMode="auto">
                <a:xfrm>
                  <a:off x="2321" y="1367"/>
                  <a:ext cx="60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Partnership</a:t>
                  </a:r>
                </a:p>
              </p:txBody>
            </p:sp>
          </p:grpSp>
          <p:grpSp>
            <p:nvGrpSpPr>
              <p:cNvPr id="90126" name="Group 14"/>
              <p:cNvGrpSpPr>
                <a:grpSpLocks/>
              </p:cNvGrpSpPr>
              <p:nvPr/>
            </p:nvGrpSpPr>
            <p:grpSpPr bwMode="auto">
              <a:xfrm>
                <a:off x="3364" y="1308"/>
                <a:ext cx="928" cy="248"/>
                <a:chOff x="3364" y="1308"/>
                <a:chExt cx="928" cy="248"/>
              </a:xfrm>
            </p:grpSpPr>
            <p:sp>
              <p:nvSpPr>
                <p:cNvPr id="90124" name="AutoShape 12"/>
                <p:cNvSpPr>
                  <a:spLocks noChangeArrowheads="1"/>
                </p:cNvSpPr>
                <p:nvPr/>
              </p:nvSpPr>
              <p:spPr bwMode="auto">
                <a:xfrm>
                  <a:off x="3364" y="1308"/>
                  <a:ext cx="928" cy="24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25" name="Rectangle 13"/>
                <p:cNvSpPr>
                  <a:spLocks noChangeArrowheads="1"/>
                </p:cNvSpPr>
                <p:nvPr/>
              </p:nvSpPr>
              <p:spPr bwMode="auto">
                <a:xfrm>
                  <a:off x="3520" y="1367"/>
                  <a:ext cx="615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Corporation</a:t>
                  </a:r>
                </a:p>
              </p:txBody>
            </p:sp>
          </p:grpSp>
        </p:grpSp>
        <p:grpSp>
          <p:nvGrpSpPr>
            <p:cNvPr id="90137" name="Group 25"/>
            <p:cNvGrpSpPr>
              <a:grpSpLocks/>
            </p:cNvGrpSpPr>
            <p:nvPr/>
          </p:nvGrpSpPr>
          <p:grpSpPr bwMode="auto">
            <a:xfrm>
              <a:off x="948" y="1734"/>
              <a:ext cx="3344" cy="423"/>
              <a:chOff x="948" y="1734"/>
              <a:chExt cx="3344" cy="423"/>
            </a:xfrm>
          </p:grpSpPr>
          <p:grpSp>
            <p:nvGrpSpPr>
              <p:cNvPr id="90130" name="Group 18"/>
              <p:cNvGrpSpPr>
                <a:grpSpLocks/>
              </p:cNvGrpSpPr>
              <p:nvPr/>
            </p:nvGrpSpPr>
            <p:grpSpPr bwMode="auto">
              <a:xfrm>
                <a:off x="948" y="1734"/>
                <a:ext cx="928" cy="423"/>
                <a:chOff x="948" y="1734"/>
                <a:chExt cx="928" cy="423"/>
              </a:xfrm>
            </p:grpSpPr>
            <p:sp>
              <p:nvSpPr>
                <p:cNvPr id="90128" name="AutoShape 16"/>
                <p:cNvSpPr>
                  <a:spLocks noChangeArrowheads="1"/>
                </p:cNvSpPr>
                <p:nvPr/>
              </p:nvSpPr>
              <p:spPr bwMode="auto">
                <a:xfrm>
                  <a:off x="948" y="1734"/>
                  <a:ext cx="928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29" name="Rectangle 17"/>
                <p:cNvSpPr>
                  <a:spLocks noChangeArrowheads="1"/>
                </p:cNvSpPr>
                <p:nvPr/>
              </p:nvSpPr>
              <p:spPr bwMode="auto">
                <a:xfrm>
                  <a:off x="1032" y="1754"/>
                  <a:ext cx="759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Select and</a:t>
                  </a:r>
                </a:p>
                <a:p>
                  <a:r>
                    <a:rPr lang="en-US" altLang="en-US" sz="1200"/>
                    <a:t>register a </a:t>
                  </a:r>
                </a:p>
                <a:p>
                  <a:r>
                    <a:rPr lang="en-US" altLang="en-US" sz="1200"/>
                    <a:t>business name</a:t>
                  </a:r>
                </a:p>
              </p:txBody>
            </p:sp>
          </p:grpSp>
          <p:grpSp>
            <p:nvGrpSpPr>
              <p:cNvPr id="90133" name="Group 21"/>
              <p:cNvGrpSpPr>
                <a:grpSpLocks/>
              </p:cNvGrpSpPr>
              <p:nvPr/>
            </p:nvGrpSpPr>
            <p:grpSpPr bwMode="auto">
              <a:xfrm>
                <a:off x="2108" y="1734"/>
                <a:ext cx="1032" cy="411"/>
                <a:chOff x="2108" y="1734"/>
                <a:chExt cx="1032" cy="411"/>
              </a:xfrm>
            </p:grpSpPr>
            <p:sp>
              <p:nvSpPr>
                <p:cNvPr id="90131" name="AutoShape 19"/>
                <p:cNvSpPr>
                  <a:spLocks noChangeArrowheads="1"/>
                </p:cNvSpPr>
                <p:nvPr/>
              </p:nvSpPr>
              <p:spPr bwMode="auto">
                <a:xfrm>
                  <a:off x="2147" y="1734"/>
                  <a:ext cx="931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32" name="Rectangle 20"/>
                <p:cNvSpPr>
                  <a:spLocks noChangeArrowheads="1"/>
                </p:cNvSpPr>
                <p:nvPr/>
              </p:nvSpPr>
              <p:spPr bwMode="auto">
                <a:xfrm>
                  <a:off x="2108" y="1742"/>
                  <a:ext cx="1032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Select and </a:t>
                  </a:r>
                </a:p>
                <a:p>
                  <a:r>
                    <a:rPr lang="en-US" altLang="en-US" sz="1200"/>
                    <a:t>register a</a:t>
                  </a:r>
                </a:p>
                <a:p>
                  <a:r>
                    <a:rPr lang="en-US" altLang="en-US" sz="1200"/>
                    <a:t>partnership name </a:t>
                  </a:r>
                </a:p>
              </p:txBody>
            </p:sp>
          </p:grpSp>
          <p:grpSp>
            <p:nvGrpSpPr>
              <p:cNvPr id="90136" name="Group 24"/>
              <p:cNvGrpSpPr>
                <a:grpSpLocks/>
              </p:cNvGrpSpPr>
              <p:nvPr/>
            </p:nvGrpSpPr>
            <p:grpSpPr bwMode="auto">
              <a:xfrm>
                <a:off x="3364" y="1734"/>
                <a:ext cx="928" cy="423"/>
                <a:chOff x="3364" y="1734"/>
                <a:chExt cx="928" cy="423"/>
              </a:xfrm>
            </p:grpSpPr>
            <p:sp>
              <p:nvSpPr>
                <p:cNvPr id="90134" name="AutoShape 22"/>
                <p:cNvSpPr>
                  <a:spLocks noChangeArrowheads="1"/>
                </p:cNvSpPr>
                <p:nvPr/>
              </p:nvSpPr>
              <p:spPr bwMode="auto">
                <a:xfrm>
                  <a:off x="3364" y="1734"/>
                  <a:ext cx="928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35" name="Rectangle 23"/>
                <p:cNvSpPr>
                  <a:spLocks noChangeArrowheads="1"/>
                </p:cNvSpPr>
                <p:nvPr/>
              </p:nvSpPr>
              <p:spPr bwMode="auto">
                <a:xfrm>
                  <a:off x="3567" y="1754"/>
                  <a:ext cx="522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Select a </a:t>
                  </a:r>
                </a:p>
                <a:p>
                  <a:r>
                    <a:rPr lang="en-US" altLang="en-US" sz="1200"/>
                    <a:t>corporate</a:t>
                  </a:r>
                </a:p>
                <a:p>
                  <a:r>
                    <a:rPr lang="en-US" altLang="en-US" sz="1200"/>
                    <a:t>name</a:t>
                  </a:r>
                </a:p>
              </p:txBody>
            </p:sp>
          </p:grpSp>
        </p:grpSp>
        <p:grpSp>
          <p:nvGrpSpPr>
            <p:cNvPr id="90144" name="Group 32"/>
            <p:cNvGrpSpPr>
              <a:grpSpLocks/>
            </p:cNvGrpSpPr>
            <p:nvPr/>
          </p:nvGrpSpPr>
          <p:grpSpPr bwMode="auto">
            <a:xfrm>
              <a:off x="2160" y="2314"/>
              <a:ext cx="2132" cy="423"/>
              <a:chOff x="2160" y="2314"/>
              <a:chExt cx="2132" cy="423"/>
            </a:xfrm>
          </p:grpSpPr>
          <p:grpSp>
            <p:nvGrpSpPr>
              <p:cNvPr id="90140" name="Group 28"/>
              <p:cNvGrpSpPr>
                <a:grpSpLocks/>
              </p:cNvGrpSpPr>
              <p:nvPr/>
            </p:nvGrpSpPr>
            <p:grpSpPr bwMode="auto">
              <a:xfrm>
                <a:off x="2160" y="2314"/>
                <a:ext cx="928" cy="423"/>
                <a:chOff x="2160" y="2314"/>
                <a:chExt cx="928" cy="423"/>
              </a:xfrm>
            </p:grpSpPr>
            <p:sp>
              <p:nvSpPr>
                <p:cNvPr id="90138" name="AutoShape 26"/>
                <p:cNvSpPr>
                  <a:spLocks noChangeArrowheads="1"/>
                </p:cNvSpPr>
                <p:nvPr/>
              </p:nvSpPr>
              <p:spPr bwMode="auto">
                <a:xfrm>
                  <a:off x="2160" y="2314"/>
                  <a:ext cx="928" cy="392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39" name="Rectangle 27"/>
                <p:cNvSpPr>
                  <a:spLocks noChangeArrowheads="1"/>
                </p:cNvSpPr>
                <p:nvPr/>
              </p:nvSpPr>
              <p:spPr bwMode="auto">
                <a:xfrm>
                  <a:off x="2326" y="2334"/>
                  <a:ext cx="596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Draw up a</a:t>
                  </a:r>
                </a:p>
                <a:p>
                  <a:r>
                    <a:rPr lang="en-US" altLang="en-US" sz="1200"/>
                    <a:t>partnership</a:t>
                  </a:r>
                </a:p>
                <a:p>
                  <a:r>
                    <a:rPr lang="en-US" altLang="en-US" sz="1200"/>
                    <a:t>agreement</a:t>
                  </a:r>
                </a:p>
              </p:txBody>
            </p:sp>
          </p:grpSp>
          <p:grpSp>
            <p:nvGrpSpPr>
              <p:cNvPr id="90143" name="Group 31"/>
              <p:cNvGrpSpPr>
                <a:grpSpLocks/>
              </p:cNvGrpSpPr>
              <p:nvPr/>
            </p:nvGrpSpPr>
            <p:grpSpPr bwMode="auto">
              <a:xfrm>
                <a:off x="3364" y="2314"/>
                <a:ext cx="928" cy="423"/>
                <a:chOff x="3364" y="2314"/>
                <a:chExt cx="928" cy="423"/>
              </a:xfrm>
            </p:grpSpPr>
            <p:sp>
              <p:nvSpPr>
                <p:cNvPr id="90141" name="AutoShape 29"/>
                <p:cNvSpPr>
                  <a:spLocks noChangeArrowheads="1"/>
                </p:cNvSpPr>
                <p:nvPr/>
              </p:nvSpPr>
              <p:spPr bwMode="auto">
                <a:xfrm>
                  <a:off x="3364" y="2314"/>
                  <a:ext cx="928" cy="392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42" name="Rectangle 30"/>
                <p:cNvSpPr>
                  <a:spLocks noChangeArrowheads="1"/>
                </p:cNvSpPr>
                <p:nvPr/>
              </p:nvSpPr>
              <p:spPr bwMode="auto">
                <a:xfrm>
                  <a:off x="3493" y="2334"/>
                  <a:ext cx="668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Draw up</a:t>
                  </a:r>
                </a:p>
                <a:p>
                  <a:r>
                    <a:rPr lang="en-US" altLang="en-US" sz="1200"/>
                    <a:t>articles of</a:t>
                  </a:r>
                </a:p>
                <a:p>
                  <a:r>
                    <a:rPr lang="en-US" altLang="en-US" sz="1200"/>
                    <a:t>incorporation</a:t>
                  </a:r>
                </a:p>
              </p:txBody>
            </p:sp>
          </p:grpSp>
        </p:grpSp>
        <p:grpSp>
          <p:nvGrpSpPr>
            <p:cNvPr id="90147" name="Group 35"/>
            <p:cNvGrpSpPr>
              <a:grpSpLocks/>
            </p:cNvGrpSpPr>
            <p:nvPr/>
          </p:nvGrpSpPr>
          <p:grpSpPr bwMode="auto">
            <a:xfrm>
              <a:off x="3156" y="2870"/>
              <a:ext cx="1208" cy="480"/>
              <a:chOff x="3156" y="2870"/>
              <a:chExt cx="1208" cy="480"/>
            </a:xfrm>
          </p:grpSpPr>
          <p:sp>
            <p:nvSpPr>
              <p:cNvPr id="90145" name="AutoShape 33"/>
              <p:cNvSpPr>
                <a:spLocks noChangeArrowheads="1"/>
              </p:cNvSpPr>
              <p:nvPr/>
            </p:nvSpPr>
            <p:spPr bwMode="auto">
              <a:xfrm>
                <a:off x="3156" y="2870"/>
                <a:ext cx="1208" cy="480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90146" name="Rectangle 34"/>
              <p:cNvSpPr>
                <a:spLocks noChangeArrowheads="1"/>
              </p:cNvSpPr>
              <p:nvPr/>
            </p:nvSpPr>
            <p:spPr bwMode="auto">
              <a:xfrm>
                <a:off x="3266" y="2895"/>
                <a:ext cx="988" cy="4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200"/>
                  <a:t>File for incorporation</a:t>
                </a:r>
              </a:p>
              <a:p>
                <a:r>
                  <a:rPr lang="en-US" altLang="en-US" sz="1200"/>
                  <a:t>with provincial or</a:t>
                </a:r>
              </a:p>
              <a:p>
                <a:r>
                  <a:rPr lang="en-US" altLang="en-US" sz="1200"/>
                  <a:t>federal government</a:t>
                </a:r>
              </a:p>
            </p:txBody>
          </p:sp>
        </p:grpSp>
        <p:grpSp>
          <p:nvGrpSpPr>
            <p:cNvPr id="90160" name="Group 48"/>
            <p:cNvGrpSpPr>
              <a:grpSpLocks/>
            </p:cNvGrpSpPr>
            <p:nvPr/>
          </p:nvGrpSpPr>
          <p:grpSpPr bwMode="auto">
            <a:xfrm>
              <a:off x="556" y="3630"/>
              <a:ext cx="4889" cy="423"/>
              <a:chOff x="556" y="3630"/>
              <a:chExt cx="4889" cy="423"/>
            </a:xfrm>
          </p:grpSpPr>
          <p:grpSp>
            <p:nvGrpSpPr>
              <p:cNvPr id="90150" name="Group 38"/>
              <p:cNvGrpSpPr>
                <a:grpSpLocks/>
              </p:cNvGrpSpPr>
              <p:nvPr/>
            </p:nvGrpSpPr>
            <p:grpSpPr bwMode="auto">
              <a:xfrm>
                <a:off x="556" y="3630"/>
                <a:ext cx="1072" cy="423"/>
                <a:chOff x="556" y="3630"/>
                <a:chExt cx="1072" cy="423"/>
              </a:xfrm>
            </p:grpSpPr>
            <p:sp>
              <p:nvSpPr>
                <p:cNvPr id="90148" name="AutoShape 36"/>
                <p:cNvSpPr>
                  <a:spLocks noChangeArrowheads="1"/>
                </p:cNvSpPr>
                <p:nvPr/>
              </p:nvSpPr>
              <p:spPr bwMode="auto">
                <a:xfrm>
                  <a:off x="556" y="3630"/>
                  <a:ext cx="1072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49" name="Rectangle 37"/>
                <p:cNvSpPr>
                  <a:spLocks noChangeArrowheads="1"/>
                </p:cNvSpPr>
                <p:nvPr/>
              </p:nvSpPr>
              <p:spPr bwMode="auto">
                <a:xfrm>
                  <a:off x="633" y="3650"/>
                  <a:ext cx="917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Comply with </a:t>
                  </a:r>
                </a:p>
                <a:p>
                  <a:r>
                    <a:rPr lang="en-US" altLang="en-US" sz="1200"/>
                    <a:t>provincial licensing</a:t>
                  </a:r>
                </a:p>
                <a:p>
                  <a:r>
                    <a:rPr lang="en-US" altLang="en-US" sz="1200"/>
                    <a:t>requirements</a:t>
                  </a:r>
                </a:p>
              </p:txBody>
            </p:sp>
          </p:grpSp>
          <p:grpSp>
            <p:nvGrpSpPr>
              <p:cNvPr id="90153" name="Group 41"/>
              <p:cNvGrpSpPr>
                <a:grpSpLocks/>
              </p:cNvGrpSpPr>
              <p:nvPr/>
            </p:nvGrpSpPr>
            <p:grpSpPr bwMode="auto">
              <a:xfrm>
                <a:off x="1818" y="3630"/>
                <a:ext cx="1072" cy="423"/>
                <a:chOff x="1818" y="3630"/>
                <a:chExt cx="1072" cy="423"/>
              </a:xfrm>
            </p:grpSpPr>
            <p:sp>
              <p:nvSpPr>
                <p:cNvPr id="90151" name="AutoShape 39"/>
                <p:cNvSpPr>
                  <a:spLocks noChangeArrowheads="1"/>
                </p:cNvSpPr>
                <p:nvPr/>
              </p:nvSpPr>
              <p:spPr bwMode="auto">
                <a:xfrm>
                  <a:off x="1818" y="3630"/>
                  <a:ext cx="1072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52" name="Rectangle 40"/>
                <p:cNvSpPr>
                  <a:spLocks noChangeArrowheads="1"/>
                </p:cNvSpPr>
                <p:nvPr/>
              </p:nvSpPr>
              <p:spPr bwMode="auto">
                <a:xfrm>
                  <a:off x="1895" y="3650"/>
                  <a:ext cx="917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Comply with</a:t>
                  </a:r>
                </a:p>
                <a:p>
                  <a:r>
                    <a:rPr lang="en-US" altLang="en-US" sz="1200"/>
                    <a:t>municipal licensing</a:t>
                  </a:r>
                </a:p>
                <a:p>
                  <a:r>
                    <a:rPr lang="en-US" altLang="en-US" sz="1200"/>
                    <a:t>requirements</a:t>
                  </a:r>
                </a:p>
              </p:txBody>
            </p:sp>
          </p:grpSp>
          <p:grpSp>
            <p:nvGrpSpPr>
              <p:cNvPr id="90156" name="Group 44"/>
              <p:cNvGrpSpPr>
                <a:grpSpLocks/>
              </p:cNvGrpSpPr>
              <p:nvPr/>
            </p:nvGrpSpPr>
            <p:grpSpPr bwMode="auto">
              <a:xfrm>
                <a:off x="3100" y="3630"/>
                <a:ext cx="1072" cy="423"/>
                <a:chOff x="3100" y="3630"/>
                <a:chExt cx="1072" cy="423"/>
              </a:xfrm>
            </p:grpSpPr>
            <p:sp>
              <p:nvSpPr>
                <p:cNvPr id="90154" name="AutoShape 42"/>
                <p:cNvSpPr>
                  <a:spLocks noChangeArrowheads="1"/>
                </p:cNvSpPr>
                <p:nvPr/>
              </p:nvSpPr>
              <p:spPr bwMode="auto">
                <a:xfrm>
                  <a:off x="3100" y="3630"/>
                  <a:ext cx="1072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55" name="Rectangle 43"/>
                <p:cNvSpPr>
                  <a:spLocks noChangeArrowheads="1"/>
                </p:cNvSpPr>
                <p:nvPr/>
              </p:nvSpPr>
              <p:spPr bwMode="auto">
                <a:xfrm>
                  <a:off x="3346" y="3650"/>
                  <a:ext cx="580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Deal with</a:t>
                  </a:r>
                </a:p>
                <a:p>
                  <a:r>
                    <a:rPr lang="en-US" altLang="en-US" sz="1200"/>
                    <a:t>mandatory</a:t>
                  </a:r>
                </a:p>
                <a:p>
                  <a:r>
                    <a:rPr lang="en-US" altLang="en-US" sz="1200"/>
                    <a:t>deductions</a:t>
                  </a:r>
                </a:p>
              </p:txBody>
            </p:sp>
          </p:grpSp>
          <p:grpSp>
            <p:nvGrpSpPr>
              <p:cNvPr id="90159" name="Group 47"/>
              <p:cNvGrpSpPr>
                <a:grpSpLocks/>
              </p:cNvGrpSpPr>
              <p:nvPr/>
            </p:nvGrpSpPr>
            <p:grpSpPr bwMode="auto">
              <a:xfrm>
                <a:off x="4373" y="3630"/>
                <a:ext cx="1072" cy="423"/>
                <a:chOff x="4373" y="3630"/>
                <a:chExt cx="1072" cy="423"/>
              </a:xfrm>
            </p:grpSpPr>
            <p:sp>
              <p:nvSpPr>
                <p:cNvPr id="90157" name="AutoShape 45"/>
                <p:cNvSpPr>
                  <a:spLocks noChangeArrowheads="1"/>
                </p:cNvSpPr>
                <p:nvPr/>
              </p:nvSpPr>
              <p:spPr bwMode="auto">
                <a:xfrm>
                  <a:off x="4373" y="3630"/>
                  <a:ext cx="1072" cy="398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90158" name="Rectangle 46"/>
                <p:cNvSpPr>
                  <a:spLocks noChangeArrowheads="1"/>
                </p:cNvSpPr>
                <p:nvPr/>
              </p:nvSpPr>
              <p:spPr bwMode="auto">
                <a:xfrm>
                  <a:off x="4576" y="3650"/>
                  <a:ext cx="666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200"/>
                    <a:t>Consider</a:t>
                  </a:r>
                </a:p>
                <a:p>
                  <a:r>
                    <a:rPr lang="en-US" altLang="en-US" sz="1200"/>
                    <a:t>employment </a:t>
                  </a:r>
                </a:p>
                <a:p>
                  <a:r>
                    <a:rPr lang="en-US" altLang="en-US" sz="1200"/>
                    <a:t>standards</a:t>
                  </a:r>
                </a:p>
              </p:txBody>
            </p:sp>
          </p:grpSp>
        </p:grpSp>
        <p:sp>
          <p:nvSpPr>
            <p:cNvPr id="90161" name="Line 49"/>
            <p:cNvSpPr>
              <a:spLocks noChangeShapeType="1"/>
            </p:cNvSpPr>
            <p:nvPr/>
          </p:nvSpPr>
          <p:spPr bwMode="auto">
            <a:xfrm>
              <a:off x="1384" y="1200"/>
              <a:ext cx="2344" cy="3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2" name="Line 50"/>
            <p:cNvSpPr>
              <a:spLocks noChangeShapeType="1"/>
            </p:cNvSpPr>
            <p:nvPr/>
          </p:nvSpPr>
          <p:spPr bwMode="auto">
            <a:xfrm flipV="1">
              <a:off x="1344" y="3438"/>
              <a:ext cx="2390" cy="2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3" name="Line 51"/>
            <p:cNvSpPr>
              <a:spLocks noChangeShapeType="1"/>
            </p:cNvSpPr>
            <p:nvPr/>
          </p:nvSpPr>
          <p:spPr bwMode="auto">
            <a:xfrm>
              <a:off x="1072" y="3528"/>
              <a:ext cx="3893" cy="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4" name="Line 52"/>
            <p:cNvSpPr>
              <a:spLocks noChangeShapeType="1"/>
            </p:cNvSpPr>
            <p:nvPr/>
          </p:nvSpPr>
          <p:spPr bwMode="auto">
            <a:xfrm>
              <a:off x="1384" y="1203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5" name="Line 53"/>
            <p:cNvSpPr>
              <a:spLocks noChangeShapeType="1"/>
            </p:cNvSpPr>
            <p:nvPr/>
          </p:nvSpPr>
          <p:spPr bwMode="auto">
            <a:xfrm>
              <a:off x="3731" y="1214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6" name="Line 54"/>
            <p:cNvSpPr>
              <a:spLocks noChangeShapeType="1"/>
            </p:cNvSpPr>
            <p:nvPr/>
          </p:nvSpPr>
          <p:spPr bwMode="auto">
            <a:xfrm>
              <a:off x="2612" y="1130"/>
              <a:ext cx="0" cy="17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7" name="Line 55"/>
            <p:cNvSpPr>
              <a:spLocks noChangeShapeType="1"/>
            </p:cNvSpPr>
            <p:nvPr/>
          </p:nvSpPr>
          <p:spPr bwMode="auto">
            <a:xfrm>
              <a:off x="1365" y="1572"/>
              <a:ext cx="0" cy="16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8" name="Line 56"/>
            <p:cNvSpPr>
              <a:spLocks noChangeShapeType="1"/>
            </p:cNvSpPr>
            <p:nvPr/>
          </p:nvSpPr>
          <p:spPr bwMode="auto">
            <a:xfrm flipH="1">
              <a:off x="2606" y="1566"/>
              <a:ext cx="1" cy="175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69" name="Line 57"/>
            <p:cNvSpPr>
              <a:spLocks noChangeShapeType="1"/>
            </p:cNvSpPr>
            <p:nvPr/>
          </p:nvSpPr>
          <p:spPr bwMode="auto">
            <a:xfrm>
              <a:off x="3731" y="1571"/>
              <a:ext cx="0" cy="16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0" name="Line 58"/>
            <p:cNvSpPr>
              <a:spLocks noChangeShapeType="1"/>
            </p:cNvSpPr>
            <p:nvPr/>
          </p:nvSpPr>
          <p:spPr bwMode="auto">
            <a:xfrm>
              <a:off x="2612" y="2141"/>
              <a:ext cx="0" cy="16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1" name="Line 59"/>
            <p:cNvSpPr>
              <a:spLocks noChangeShapeType="1"/>
            </p:cNvSpPr>
            <p:nvPr/>
          </p:nvSpPr>
          <p:spPr bwMode="auto">
            <a:xfrm>
              <a:off x="3731" y="2153"/>
              <a:ext cx="0" cy="16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2" name="Line 60"/>
            <p:cNvSpPr>
              <a:spLocks noChangeShapeType="1"/>
            </p:cNvSpPr>
            <p:nvPr/>
          </p:nvSpPr>
          <p:spPr bwMode="auto">
            <a:xfrm>
              <a:off x="3731" y="2722"/>
              <a:ext cx="0" cy="164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3" name="Line 61"/>
            <p:cNvSpPr>
              <a:spLocks noChangeShapeType="1"/>
            </p:cNvSpPr>
            <p:nvPr/>
          </p:nvSpPr>
          <p:spPr bwMode="auto">
            <a:xfrm flipV="1">
              <a:off x="3731" y="3372"/>
              <a:ext cx="0" cy="66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4" name="Line 62"/>
            <p:cNvSpPr>
              <a:spLocks noChangeShapeType="1"/>
            </p:cNvSpPr>
            <p:nvPr/>
          </p:nvSpPr>
          <p:spPr bwMode="auto">
            <a:xfrm>
              <a:off x="1074" y="3535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5" name="Line 63"/>
            <p:cNvSpPr>
              <a:spLocks noChangeShapeType="1"/>
            </p:cNvSpPr>
            <p:nvPr/>
          </p:nvSpPr>
          <p:spPr bwMode="auto">
            <a:xfrm>
              <a:off x="2309" y="3540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6" name="Line 64"/>
            <p:cNvSpPr>
              <a:spLocks noChangeShapeType="1"/>
            </p:cNvSpPr>
            <p:nvPr/>
          </p:nvSpPr>
          <p:spPr bwMode="auto">
            <a:xfrm>
              <a:off x="3636" y="3539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7" name="Line 65"/>
            <p:cNvSpPr>
              <a:spLocks noChangeShapeType="1"/>
            </p:cNvSpPr>
            <p:nvPr/>
          </p:nvSpPr>
          <p:spPr bwMode="auto">
            <a:xfrm>
              <a:off x="4973" y="3531"/>
              <a:ext cx="0" cy="91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8" name="Line 66"/>
            <p:cNvSpPr>
              <a:spLocks noChangeShapeType="1"/>
            </p:cNvSpPr>
            <p:nvPr/>
          </p:nvSpPr>
          <p:spPr bwMode="auto">
            <a:xfrm flipH="1" flipV="1">
              <a:off x="2621" y="2705"/>
              <a:ext cx="1" cy="727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90179" name="Line 67"/>
            <p:cNvSpPr>
              <a:spLocks noChangeShapeType="1"/>
            </p:cNvSpPr>
            <p:nvPr/>
          </p:nvSpPr>
          <p:spPr bwMode="auto">
            <a:xfrm flipH="1" flipV="1">
              <a:off x="1353" y="2154"/>
              <a:ext cx="2" cy="1277"/>
            </a:xfrm>
            <a:prstGeom prst="line">
              <a:avLst/>
            </a:prstGeom>
            <a:noFill/>
            <a:ln w="126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94751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050"/>
          <p:cNvSpPr>
            <a:spLocks noChangeArrowheads="1"/>
          </p:cNvSpPr>
          <p:nvPr/>
        </p:nvSpPr>
        <p:spPr bwMode="auto">
          <a:xfrm>
            <a:off x="654050" y="1809750"/>
            <a:ext cx="7835900" cy="4419600"/>
          </a:xfrm>
          <a:prstGeom prst="rect">
            <a:avLst/>
          </a:prstGeom>
          <a:solidFill>
            <a:srgbClr val="CCEC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2163" name="Rectangle 2051"/>
          <p:cNvSpPr>
            <a:spLocks noGrp="1" noChangeArrowheads="1"/>
          </p:cNvSpPr>
          <p:nvPr>
            <p:ph type="title"/>
          </p:nvPr>
        </p:nvSpPr>
        <p:spPr>
          <a:xfrm>
            <a:off x="762000" y="736600"/>
            <a:ext cx="7772400" cy="787400"/>
          </a:xfrm>
          <a:noFill/>
          <a:ln/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200"/>
              <a:t>Forms of Business Organization</a:t>
            </a:r>
            <a:br>
              <a:rPr lang="en-US" altLang="en-US" sz="3200"/>
            </a:br>
            <a:r>
              <a:rPr lang="en-US" altLang="en-US" sz="3200" i="1"/>
              <a:t>Sole Proprietorship</a:t>
            </a:r>
            <a:r>
              <a:rPr lang="en-US" altLang="en-US" sz="3200"/>
              <a:t/>
            </a:r>
            <a:br>
              <a:rPr lang="en-US" altLang="en-US" sz="3200"/>
            </a:br>
            <a:endParaRPr lang="en-US" altLang="en-US" sz="3200"/>
          </a:p>
        </p:txBody>
      </p:sp>
      <p:sp>
        <p:nvSpPr>
          <p:cNvPr id="92164" name="Rectangle 2052"/>
          <p:cNvSpPr>
            <a:spLocks noGrp="1" noChangeArrowheads="1"/>
          </p:cNvSpPr>
          <p:nvPr>
            <p:ph type="body" sz="half" idx="1"/>
          </p:nvPr>
        </p:nvSpPr>
        <p:spPr>
          <a:xfrm>
            <a:off x="774700" y="23622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Advantages</a:t>
            </a:r>
          </a:p>
          <a:p>
            <a:r>
              <a:rPr lang="en-US" altLang="en-US" sz="2400"/>
              <a:t>Simple and inexpensive to start</a:t>
            </a:r>
          </a:p>
          <a:p>
            <a:r>
              <a:rPr lang="en-US" altLang="en-US" sz="2400"/>
              <a:t>Individual control over operations</a:t>
            </a:r>
          </a:p>
          <a:p>
            <a:r>
              <a:rPr lang="en-US" altLang="en-US" sz="2400"/>
              <a:t>All profit to the owner</a:t>
            </a:r>
          </a:p>
          <a:p>
            <a:r>
              <a:rPr lang="en-US" altLang="en-US" sz="2400"/>
              <a:t>Losses deductible from any other income</a:t>
            </a:r>
          </a:p>
        </p:txBody>
      </p:sp>
      <p:sp>
        <p:nvSpPr>
          <p:cNvPr id="92165" name="Rectangle 205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3622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Disadvantages</a:t>
            </a:r>
          </a:p>
          <a:p>
            <a:r>
              <a:rPr lang="en-US" altLang="en-US" sz="2400"/>
              <a:t>Unlimited liability</a:t>
            </a:r>
          </a:p>
          <a:p>
            <a:r>
              <a:rPr lang="en-US" altLang="en-US" sz="2400"/>
              <a:t>More difficult to obtain financing</a:t>
            </a:r>
          </a:p>
          <a:p>
            <a:r>
              <a:rPr lang="en-US" altLang="en-US" sz="2400"/>
              <a:t>Limited resources and opportunity</a:t>
            </a:r>
          </a:p>
        </p:txBody>
      </p:sp>
      <p:sp>
        <p:nvSpPr>
          <p:cNvPr id="92166" name="Rectangle 2054"/>
          <p:cNvSpPr>
            <a:spLocks noChangeArrowheads="1"/>
          </p:cNvSpPr>
          <p:nvPr/>
        </p:nvSpPr>
        <p:spPr bwMode="auto">
          <a:xfrm>
            <a:off x="5870575" y="6581775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31279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build="p" autoUpdateAnimBg="0"/>
      <p:bldP spid="9216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635000" y="1503363"/>
            <a:ext cx="7835900" cy="4419600"/>
          </a:xfrm>
          <a:prstGeom prst="rect">
            <a:avLst/>
          </a:prstGeom>
          <a:solidFill>
            <a:srgbClr val="CCFED8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09575"/>
            <a:ext cx="7772400" cy="10382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/>
              <a:t>Forms of Business Organization</a:t>
            </a:r>
            <a:br>
              <a:rPr lang="en-US" altLang="en-US" sz="3200"/>
            </a:br>
            <a:r>
              <a:rPr lang="en-US" altLang="en-US" sz="3200" i="1"/>
              <a:t>Partnership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70075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Advantages</a:t>
            </a:r>
          </a:p>
          <a:p>
            <a:r>
              <a:rPr lang="en-US" altLang="en-US" sz="2400"/>
              <a:t>Pooling of financial resources and talents</a:t>
            </a:r>
          </a:p>
          <a:p>
            <a:r>
              <a:rPr lang="en-US" altLang="en-US" sz="2400"/>
              <a:t>Simplicity and ease of organization</a:t>
            </a:r>
          </a:p>
          <a:p>
            <a:r>
              <a:rPr lang="en-US" altLang="en-US" sz="2400"/>
              <a:t>Increased ability to obtain capital</a:t>
            </a:r>
          </a:p>
          <a:p>
            <a:r>
              <a:rPr lang="en-US" altLang="en-US" sz="2400"/>
              <a:t>Potential for growth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870075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Disadvantages</a:t>
            </a:r>
          </a:p>
          <a:p>
            <a:r>
              <a:rPr lang="en-US" altLang="en-US" sz="2400"/>
              <a:t>Unlimited liability</a:t>
            </a:r>
          </a:p>
          <a:p>
            <a:r>
              <a:rPr lang="en-US" altLang="en-US" sz="2400"/>
              <a:t>Divided authority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5842000" y="65420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606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build="p" autoUpdateAnimBg="0"/>
      <p:bldP spid="9421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654050" y="1708150"/>
            <a:ext cx="7835900" cy="2679700"/>
          </a:xfrm>
          <a:prstGeom prst="rect">
            <a:avLst/>
          </a:prstGeom>
          <a:solidFill>
            <a:srgbClr val="FFDB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96888"/>
            <a:ext cx="7772400" cy="1143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/>
              <a:t>Forms of Business Organization</a:t>
            </a:r>
            <a:br>
              <a:rPr lang="en-US" altLang="en-US" sz="3200"/>
            </a:br>
            <a:r>
              <a:rPr lang="en-US" altLang="en-US" sz="3200" i="1"/>
              <a:t>Limited</a:t>
            </a:r>
            <a:r>
              <a:rPr lang="en-US" altLang="en-US" sz="3200"/>
              <a:t> </a:t>
            </a:r>
            <a:r>
              <a:rPr lang="en-US" altLang="en-US" sz="3200" i="1"/>
              <a:t>Partnership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74700" y="19939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Advantages</a:t>
            </a:r>
          </a:p>
          <a:p>
            <a:r>
              <a:rPr lang="en-US" altLang="en-US" sz="2400"/>
              <a:t>Limited liability for limited partners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9939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Disadvantages</a:t>
            </a:r>
          </a:p>
          <a:p>
            <a:r>
              <a:rPr lang="en-US" altLang="en-US" sz="2400"/>
              <a:t>Centralized management</a:t>
            </a:r>
          </a:p>
          <a:p>
            <a:r>
              <a:rPr lang="en-US" altLang="en-US" sz="2400"/>
              <a:t>Difficulty in changing ownership</a:t>
            </a: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5842000" y="6483350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1931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build="p" autoUpdateAnimBg="0"/>
      <p:bldP spid="9626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654050" y="1797050"/>
            <a:ext cx="7835900" cy="4254500"/>
          </a:xfrm>
          <a:prstGeom prst="rect">
            <a:avLst/>
          </a:prstGeom>
          <a:solidFill>
            <a:srgbClr val="FFFFCC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altLang="en-US" sz="3200"/>
              <a:t>Forms of Business Organization</a:t>
            </a:r>
            <a:br>
              <a:rPr lang="en-US" altLang="en-US" sz="3200"/>
            </a:br>
            <a:r>
              <a:rPr lang="en-US" altLang="en-US" sz="3200" i="1"/>
              <a:t>Corporation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3495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Advantages</a:t>
            </a:r>
          </a:p>
          <a:p>
            <a:r>
              <a:rPr lang="en-US" altLang="en-US" sz="2400"/>
              <a:t>Limited liability</a:t>
            </a:r>
          </a:p>
          <a:p>
            <a:r>
              <a:rPr lang="en-US" altLang="en-US" sz="2400"/>
              <a:t>Continuity of the business</a:t>
            </a:r>
          </a:p>
          <a:p>
            <a:r>
              <a:rPr lang="en-US" altLang="en-US" sz="2400"/>
              <a:t>Easier to raise capital</a:t>
            </a:r>
          </a:p>
          <a:p>
            <a:r>
              <a:rPr lang="en-US" altLang="en-US" sz="2400"/>
              <a:t>Potential employee benefits</a:t>
            </a:r>
          </a:p>
          <a:p>
            <a:r>
              <a:rPr lang="en-US" altLang="en-US" sz="2400"/>
              <a:t>Tax advantages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349500"/>
            <a:ext cx="3810000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Disadvantages</a:t>
            </a:r>
          </a:p>
          <a:p>
            <a:r>
              <a:rPr lang="en-US" altLang="en-US" sz="2400"/>
              <a:t>Cost</a:t>
            </a:r>
          </a:p>
          <a:p>
            <a:r>
              <a:rPr lang="en-US" altLang="en-US" sz="2400"/>
              <a:t>Legal formalities</a:t>
            </a:r>
          </a:p>
          <a:p>
            <a:r>
              <a:rPr lang="en-US" altLang="en-US" sz="2400"/>
              <a:t>Inability to flow losses through to the shareholders</a:t>
            </a:r>
          </a:p>
          <a:p>
            <a:r>
              <a:rPr lang="en-US" altLang="en-US" sz="2400"/>
              <a:t>Need for personal guarantees</a:t>
            </a: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5765800" y="652303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28568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8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8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build="p" autoUpdateAnimBg="0"/>
      <p:bldP spid="9830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ChangeArrowheads="1"/>
          </p:cNvSpPr>
          <p:nvPr/>
        </p:nvSpPr>
        <p:spPr bwMode="auto">
          <a:xfrm>
            <a:off x="654050" y="1797050"/>
            <a:ext cx="7835900" cy="4254500"/>
          </a:xfrm>
          <a:prstGeom prst="rect">
            <a:avLst/>
          </a:prstGeom>
          <a:solidFill>
            <a:srgbClr val="CCCC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altLang="en-US" sz="3200"/>
              <a:t>Forms of Business Organization</a:t>
            </a:r>
            <a:br>
              <a:rPr lang="en-US" altLang="en-US" sz="3200"/>
            </a:br>
            <a:r>
              <a:rPr lang="en-US" altLang="en-US" sz="3200" i="1"/>
              <a:t>Co-operative</a:t>
            </a:r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44700"/>
            <a:ext cx="3810000" cy="44196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Advantages</a:t>
            </a:r>
          </a:p>
          <a:p>
            <a:r>
              <a:rPr lang="en-US" altLang="en-US" sz="2400"/>
              <a:t>Owned and Controlled by members</a:t>
            </a:r>
          </a:p>
          <a:p>
            <a:r>
              <a:rPr lang="en-US" altLang="en-US" sz="2400"/>
              <a:t>One member – one vote</a:t>
            </a:r>
          </a:p>
          <a:p>
            <a:r>
              <a:rPr lang="en-US" altLang="en-US" sz="2400"/>
              <a:t>Limited liability</a:t>
            </a:r>
          </a:p>
          <a:p>
            <a:r>
              <a:rPr lang="en-US" altLang="en-US" sz="2400"/>
              <a:t>Any earnings surplus is distributed to the members</a:t>
            </a:r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063750"/>
            <a:ext cx="3810000" cy="440055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u="sng"/>
              <a:t>Disadvantages</a:t>
            </a:r>
          </a:p>
          <a:p>
            <a:r>
              <a:rPr lang="en-US" altLang="en-US" sz="2400"/>
              <a:t>Long decision making process</a:t>
            </a:r>
          </a:p>
          <a:p>
            <a:r>
              <a:rPr lang="en-US" altLang="en-US" sz="2400"/>
              <a:t>Possibility of conflict among members</a:t>
            </a:r>
          </a:p>
          <a:p>
            <a:r>
              <a:rPr lang="en-US" altLang="en-US" sz="2400"/>
              <a:t>Less incentive to invest capital</a:t>
            </a:r>
          </a:p>
          <a:p>
            <a:r>
              <a:rPr lang="en-US" altLang="en-US" sz="2400"/>
              <a:t>Extensive record keeping required</a:t>
            </a:r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5765800" y="652303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1555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3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3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3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3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8" grpId="0" build="p" autoUpdateAnimBg="0"/>
      <p:bldP spid="30310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2400300" y="1243013"/>
            <a:ext cx="4610100" cy="5295900"/>
          </a:xfrm>
          <a:prstGeom prst="rect">
            <a:avLst/>
          </a:prstGeom>
          <a:solidFill>
            <a:srgbClr val="CCEC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>
          <a:xfrm>
            <a:off x="774700" y="323850"/>
            <a:ext cx="7772400" cy="760413"/>
          </a:xfrm>
          <a:noFill/>
          <a:ln/>
        </p:spPr>
        <p:txBody>
          <a:bodyPr/>
          <a:lstStyle/>
          <a:p>
            <a:r>
              <a:rPr lang="en-US" altLang="en-US" sz="3200"/>
              <a:t>Other Legal Requirements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70200" y="1504950"/>
            <a:ext cx="3835400" cy="47625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Licences and Permits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Municipal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Provincial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Land Use and Zoning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Mandatory Deductions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Income Tax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Employment Insurance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Canada Pension Plan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Taxes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Provincial Sales Tax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GST/HST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Employment Standards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Insurance</a:t>
            </a:r>
          </a:p>
        </p:txBody>
      </p:sp>
    </p:spTree>
    <p:extLst>
      <p:ext uri="{BB962C8B-B14F-4D97-AF65-F5344CB8AC3E}">
        <p14:creationId xmlns:p14="http://schemas.microsoft.com/office/powerpoint/2010/main" val="324857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539750" y="1581150"/>
            <a:ext cx="7975600" cy="4330700"/>
          </a:xfrm>
          <a:prstGeom prst="rect">
            <a:avLst/>
          </a:prstGeom>
          <a:solidFill>
            <a:srgbClr val="FFDB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39775"/>
            <a:ext cx="7772400" cy="727075"/>
          </a:xfrm>
          <a:noFill/>
          <a:ln/>
        </p:spPr>
        <p:txBody>
          <a:bodyPr/>
          <a:lstStyle/>
          <a:p>
            <a:r>
              <a:rPr lang="en-US" altLang="en-US" sz="3200"/>
              <a:t>Types of Insurance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marL="457200" indent="-457200">
              <a:buFontTx/>
              <a:buNone/>
            </a:pPr>
            <a:r>
              <a:rPr lang="en-US" altLang="en-US" sz="2400"/>
              <a:t>1.	General Liability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2.	Business Premises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3.	Business Use Vehicle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4.	Business Interruption or Loss-of-Income Insurance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marL="457200" indent="-457200">
              <a:buFontTx/>
              <a:buNone/>
            </a:pPr>
            <a:r>
              <a:rPr lang="en-US" altLang="en-US" sz="2400"/>
              <a:t>5.	Disability or Accident and Sickness Insurance 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6.	Key Person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7.	Credit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8.	Surety and Fidelity Bonds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9.	Partnership Insurance</a:t>
            </a:r>
          </a:p>
          <a:p>
            <a:pPr marL="457200" indent="-457200">
              <a:buFontTx/>
              <a:buNone/>
            </a:pPr>
            <a:r>
              <a:rPr lang="en-US" altLang="en-US" sz="2400"/>
              <a:t>10.	Workers’ Compensation</a:t>
            </a:r>
          </a:p>
        </p:txBody>
      </p:sp>
    </p:spTree>
    <p:extLst>
      <p:ext uri="{BB962C8B-B14F-4D97-AF65-F5344CB8AC3E}">
        <p14:creationId xmlns:p14="http://schemas.microsoft.com/office/powerpoint/2010/main" val="271238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7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7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77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77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build="p" autoUpdateAnimBg="0"/>
      <p:bldP spid="11776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275</Words>
  <Application>Microsoft Office PowerPoint</Application>
  <PresentationFormat>On-screen Show (4:3)</PresentationFormat>
  <Paragraphs>118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Constantia</vt:lpstr>
      <vt:lpstr>Times New Roman</vt:lpstr>
      <vt:lpstr>Wingdings 2</vt:lpstr>
      <vt:lpstr>Flow</vt:lpstr>
      <vt:lpstr>EP2150 – Entrepreneurship Legal Issues for the Small Business  </vt:lpstr>
      <vt:lpstr>Organize Your Business</vt:lpstr>
      <vt:lpstr>Forms of Business Organization Sole Proprietorship </vt:lpstr>
      <vt:lpstr>Forms of Business Organization Partnership</vt:lpstr>
      <vt:lpstr>Forms of Business Organization Limited Partnership</vt:lpstr>
      <vt:lpstr>Forms of Business Organization Corporation</vt:lpstr>
      <vt:lpstr>Forms of Business Organization Co-operative</vt:lpstr>
      <vt:lpstr>Other Legal Requirements</vt:lpstr>
      <vt:lpstr>Types of Insurance</vt:lpstr>
    </vt:vector>
  </TitlesOfParts>
  <Company>College of the North Atlantic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7 - Estimates of Operating Results</dc:title>
  <dc:creator>paul.tilley</dc:creator>
  <cp:lastModifiedBy>Tilley, Paul (C'ville)</cp:lastModifiedBy>
  <cp:revision>10</cp:revision>
  <dcterms:created xsi:type="dcterms:W3CDTF">2011-03-24T13:24:08Z</dcterms:created>
  <dcterms:modified xsi:type="dcterms:W3CDTF">2015-02-06T18:38:42Z</dcterms:modified>
</cp:coreProperties>
</file>